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9"/>
  </p:notesMasterIdLst>
  <p:sldIdLst>
    <p:sldId id="256" r:id="rId2"/>
    <p:sldId id="259" r:id="rId3"/>
    <p:sldId id="260" r:id="rId4"/>
    <p:sldId id="261" r:id="rId5"/>
    <p:sldId id="262" r:id="rId6"/>
    <p:sldId id="263" r:id="rId7"/>
    <p:sldId id="296" r:id="rId8"/>
  </p:sldIdLst>
  <p:sldSz cx="18288000" cy="10287000"/>
  <p:notesSz cx="6858000" cy="9144000"/>
  <p:embeddedFontLst>
    <p:embeddedFont>
      <p:font typeface="Arial Black" panose="020B0A04020102020204" pitchFamily="34" charset="0"/>
      <p:bold r:id="rId10"/>
    </p:embeddedFont>
    <p:embeddedFont>
      <p:font typeface="Calibri" panose="020F0502020204030204" pitchFamily="34" charset="0"/>
      <p:regular r:id="rId11"/>
      <p:bold r:id="rId12"/>
      <p:italic r:id="rId13"/>
      <p:boldItalic r:id="rId1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MOU" lastIdx="1" clrIdx="0">
    <p:extLst>
      <p:ext uri="{19B8F6BF-5375-455C-9EA6-DF929625EA0E}">
        <p15:presenceInfo xmlns:p15="http://schemas.microsoft.com/office/powerpoint/2012/main" userId="Microsoft Office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F409A"/>
    <a:srgbClr val="78C143"/>
    <a:srgbClr val="0000FF"/>
    <a:srgbClr val="008001"/>
    <a:srgbClr val="F9F2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42597" autoAdjust="0"/>
    <p:restoredTop sz="94593" autoAdjust="0"/>
  </p:normalViewPr>
  <p:slideViewPr>
    <p:cSldViewPr>
      <p:cViewPr varScale="1">
        <p:scale>
          <a:sx n="56" d="100"/>
          <a:sy n="56" d="100"/>
        </p:scale>
        <p:origin x="222" y="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font" Target="fonts/font1.fntdata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font" Target="fonts/font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9C4240-9E44-6247-8744-3B2E5F7945A7}" type="datetimeFigureOut">
              <a:rPr lang="en-US" smtClean="0"/>
              <a:t>4/13/2023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3A5EEB-E283-1F4F-987A-68ABF47DCB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1514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sv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20.svg"/><Relationship Id="rId5" Type="http://schemas.openxmlformats.org/officeDocument/2006/relationships/image" Target="../media/image14.sv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F41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630" b="7630"/>
          <a:stretch>
            <a:fillRect/>
          </a:stretch>
        </p:blipFill>
        <p:spPr>
          <a:xfrm>
            <a:off x="5327951" y="1218246"/>
            <a:ext cx="12350449" cy="7850508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 rot="5400000">
            <a:off x="5508356" y="1037840"/>
            <a:ext cx="7850508" cy="8211319"/>
            <a:chOff x="0" y="0"/>
            <a:chExt cx="6350000" cy="633984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58DC2">
                <a:alpha val="46667"/>
              </a:srgbClr>
            </a:solidFill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2842624" y="1218245"/>
            <a:ext cx="4835776" cy="3181941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609600" y="371858"/>
            <a:ext cx="9054624" cy="16927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11000" b="1" dirty="0">
                <a:solidFill>
                  <a:srgbClr val="F2F0F4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Strengths</a:t>
            </a:r>
          </a:p>
        </p:txBody>
      </p:sp>
    </p:spTree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0800000">
            <a:off x="-2261553" y="4413240"/>
            <a:ext cx="9822161" cy="6226137"/>
            <a:chOff x="0" y="0"/>
            <a:chExt cx="8474859" cy="53721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474859" cy="5372100"/>
            </a:xfrm>
            <a:custGeom>
              <a:avLst/>
              <a:gdLst/>
              <a:ahLst/>
              <a:cxnLst/>
              <a:rect l="l" t="t" r="r" b="b"/>
              <a:pathLst>
                <a:path w="8474859" h="5372100">
                  <a:moveTo>
                    <a:pt x="6924189" y="0"/>
                  </a:moveTo>
                  <a:lnTo>
                    <a:pt x="1550670" y="0"/>
                  </a:lnTo>
                  <a:lnTo>
                    <a:pt x="0" y="2686050"/>
                  </a:lnTo>
                  <a:lnTo>
                    <a:pt x="1550670" y="5372100"/>
                  </a:lnTo>
                  <a:lnTo>
                    <a:pt x="6924189" y="5372100"/>
                  </a:lnTo>
                  <a:lnTo>
                    <a:pt x="8474859" y="2686050"/>
                  </a:lnTo>
                  <a:lnTo>
                    <a:pt x="6924189" y="0"/>
                  </a:lnTo>
                  <a:close/>
                </a:path>
              </a:pathLst>
            </a:custGeom>
            <a:solidFill>
              <a:srgbClr val="79C142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-2884961" y="-419100"/>
            <a:ext cx="11233880" cy="10287000"/>
            <a:chOff x="0" y="0"/>
            <a:chExt cx="5866582" cy="53721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866582" cy="5372100"/>
            </a:xfrm>
            <a:custGeom>
              <a:avLst/>
              <a:gdLst/>
              <a:ahLst/>
              <a:cxnLst/>
              <a:rect l="l" t="t" r="r" b="b"/>
              <a:pathLst>
                <a:path w="5866582" h="5372100">
                  <a:moveTo>
                    <a:pt x="4315912" y="0"/>
                  </a:moveTo>
                  <a:lnTo>
                    <a:pt x="1550670" y="0"/>
                  </a:lnTo>
                  <a:lnTo>
                    <a:pt x="0" y="2686050"/>
                  </a:lnTo>
                  <a:lnTo>
                    <a:pt x="1550670" y="5372100"/>
                  </a:lnTo>
                  <a:lnTo>
                    <a:pt x="4315912" y="5372100"/>
                  </a:lnTo>
                  <a:lnTo>
                    <a:pt x="5866582" y="2686050"/>
                  </a:lnTo>
                  <a:lnTo>
                    <a:pt x="4315912" y="0"/>
                  </a:lnTo>
                  <a:close/>
                </a:path>
              </a:pathLst>
            </a:custGeom>
            <a:solidFill>
              <a:srgbClr val="4F419A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5905199" y="5501957"/>
            <a:ext cx="3322187" cy="4785043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609600" y="2116415"/>
            <a:ext cx="5301484" cy="67710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9602"/>
              </a:lnSpc>
              <a:spcBef>
                <a:spcPct val="0"/>
              </a:spcBef>
            </a:pPr>
            <a:r>
              <a:rPr lang="en-US" sz="9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 Core Belief and Mission at Indigo</a:t>
            </a:r>
          </a:p>
        </p:txBody>
      </p:sp>
      <p:pic>
        <p:nvPicPr>
          <p:cNvPr id="8" name="Picture 7" descr="standardized-test cartoon.jpg">
            <a:extLst>
              <a:ext uri="{FF2B5EF4-FFF2-40B4-BE49-F238E27FC236}">
                <a16:creationId xmlns:a16="http://schemas.microsoft.com/office/drawing/2014/main" id="{D4A82E81-E6E6-88F1-5C63-4D1F36828EA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86570" y="993932"/>
            <a:ext cx="10137197" cy="82991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DF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0800000">
            <a:off x="14668273" y="-4752582"/>
            <a:ext cx="4711177" cy="6226137"/>
            <a:chOff x="0" y="0"/>
            <a:chExt cx="4064946" cy="53721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64946" cy="5372100"/>
            </a:xfrm>
            <a:custGeom>
              <a:avLst/>
              <a:gdLst/>
              <a:ahLst/>
              <a:cxnLst/>
              <a:rect l="l" t="t" r="r" b="b"/>
              <a:pathLst>
                <a:path w="4064946" h="5372100">
                  <a:moveTo>
                    <a:pt x="2514276" y="0"/>
                  </a:moveTo>
                  <a:lnTo>
                    <a:pt x="1550670" y="0"/>
                  </a:lnTo>
                  <a:lnTo>
                    <a:pt x="0" y="2686050"/>
                  </a:lnTo>
                  <a:lnTo>
                    <a:pt x="1550670" y="5372100"/>
                  </a:lnTo>
                  <a:lnTo>
                    <a:pt x="2514276" y="5372100"/>
                  </a:lnTo>
                  <a:lnTo>
                    <a:pt x="4064946" y="2686050"/>
                  </a:lnTo>
                  <a:lnTo>
                    <a:pt x="2514276" y="0"/>
                  </a:lnTo>
                  <a:close/>
                </a:path>
              </a:pathLst>
            </a:custGeom>
            <a:solidFill>
              <a:srgbClr val="79C142"/>
            </a:solidFill>
          </p:spPr>
        </p:sp>
      </p:grpSp>
      <p:grpSp>
        <p:nvGrpSpPr>
          <p:cNvPr id="4" name="Group 4"/>
          <p:cNvGrpSpPr/>
          <p:nvPr/>
        </p:nvGrpSpPr>
        <p:grpSpPr>
          <a:xfrm rot="-10800000">
            <a:off x="-1828800" y="-4457699"/>
            <a:ext cx="18389932" cy="6226137"/>
            <a:chOff x="0" y="0"/>
            <a:chExt cx="15867392" cy="53721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5867391" cy="5372100"/>
            </a:xfrm>
            <a:custGeom>
              <a:avLst/>
              <a:gdLst/>
              <a:ahLst/>
              <a:cxnLst/>
              <a:rect l="l" t="t" r="r" b="b"/>
              <a:pathLst>
                <a:path w="15867391" h="5372100">
                  <a:moveTo>
                    <a:pt x="14316721" y="0"/>
                  </a:moveTo>
                  <a:lnTo>
                    <a:pt x="1550670" y="0"/>
                  </a:lnTo>
                  <a:lnTo>
                    <a:pt x="0" y="2686050"/>
                  </a:lnTo>
                  <a:lnTo>
                    <a:pt x="1550670" y="5372100"/>
                  </a:lnTo>
                  <a:lnTo>
                    <a:pt x="14316721" y="5372100"/>
                  </a:lnTo>
                  <a:lnTo>
                    <a:pt x="15867391" y="2686050"/>
                  </a:lnTo>
                  <a:lnTo>
                    <a:pt x="14316721" y="0"/>
                  </a:lnTo>
                  <a:close/>
                </a:path>
              </a:pathLst>
            </a:custGeom>
            <a:solidFill>
              <a:srgbClr val="4F419A"/>
            </a:solid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6133478" y="5931031"/>
            <a:ext cx="3245972" cy="4324506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545993" y="460457"/>
            <a:ext cx="14788042" cy="10130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7920"/>
              </a:lnSpc>
            </a:pPr>
            <a:r>
              <a:rPr lang="en-US" sz="6800" b="1" spc="21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INDIGO REPORT COMPONENTS</a:t>
            </a:r>
          </a:p>
        </p:txBody>
      </p:sp>
      <p:pic>
        <p:nvPicPr>
          <p:cNvPr id="10" name="The Indigo Car (1)">
            <a:hlinkClick r:id="" action="ppaction://media"/>
            <a:extLst>
              <a:ext uri="{FF2B5EF4-FFF2-40B4-BE49-F238E27FC236}">
                <a16:creationId xmlns:a16="http://schemas.microsoft.com/office/drawing/2014/main" id="{4CC25E94-419A-10A6-5B39-C9E736961A4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32378" y="1930743"/>
            <a:ext cx="14223244" cy="80005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5400000">
            <a:off x="-2187199" y="2140616"/>
            <a:ext cx="5525958" cy="0"/>
          </a:xfrm>
          <a:prstGeom prst="line">
            <a:avLst/>
          </a:prstGeom>
          <a:ln w="47625" cap="rnd">
            <a:solidFill>
              <a:srgbClr val="79C142"/>
            </a:solidFill>
            <a:prstDash val="sysDot"/>
            <a:headEnd type="none" w="sm" len="sm"/>
            <a:tailEnd type="none" w="sm" len="sm"/>
          </a:ln>
        </p:spPr>
      </p:sp>
      <p:sp>
        <p:nvSpPr>
          <p:cNvPr id="3" name="AutoShape 3"/>
          <p:cNvSpPr/>
          <p:nvPr/>
        </p:nvSpPr>
        <p:spPr>
          <a:xfrm rot="-5400000">
            <a:off x="14830800" y="6989016"/>
            <a:ext cx="5901963" cy="0"/>
          </a:xfrm>
          <a:prstGeom prst="line">
            <a:avLst/>
          </a:prstGeom>
          <a:ln w="47625" cap="rnd">
            <a:solidFill>
              <a:srgbClr val="79C142"/>
            </a:solidFill>
            <a:prstDash val="sysDot"/>
            <a:headEnd type="none" w="sm" len="sm"/>
            <a:tailEnd type="none" w="sm" len="sm"/>
          </a:ln>
        </p:spPr>
      </p:sp>
      <p:sp>
        <p:nvSpPr>
          <p:cNvPr id="4" name="AutoShape 4"/>
          <p:cNvSpPr/>
          <p:nvPr/>
        </p:nvSpPr>
        <p:spPr>
          <a:xfrm>
            <a:off x="4785" y="9069998"/>
            <a:ext cx="18283215" cy="1513743"/>
          </a:xfrm>
          <a:prstGeom prst="rect">
            <a:avLst/>
          </a:prstGeom>
          <a:solidFill>
            <a:srgbClr val="79C142"/>
          </a:solidFill>
        </p:spPr>
      </p:sp>
      <p:grpSp>
        <p:nvGrpSpPr>
          <p:cNvPr id="5" name="Group 5"/>
          <p:cNvGrpSpPr/>
          <p:nvPr/>
        </p:nvGrpSpPr>
        <p:grpSpPr>
          <a:xfrm rot="-10800000">
            <a:off x="2777613" y="8773257"/>
            <a:ext cx="17410548" cy="6226137"/>
            <a:chOff x="0" y="0"/>
            <a:chExt cx="15022349" cy="53721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5022350" cy="5372100"/>
            </a:xfrm>
            <a:custGeom>
              <a:avLst/>
              <a:gdLst/>
              <a:ahLst/>
              <a:cxnLst/>
              <a:rect l="l" t="t" r="r" b="b"/>
              <a:pathLst>
                <a:path w="15022350" h="5372100">
                  <a:moveTo>
                    <a:pt x="13471680" y="0"/>
                  </a:moveTo>
                  <a:lnTo>
                    <a:pt x="1550670" y="0"/>
                  </a:lnTo>
                  <a:lnTo>
                    <a:pt x="0" y="2686050"/>
                  </a:lnTo>
                  <a:lnTo>
                    <a:pt x="1550670" y="5372100"/>
                  </a:lnTo>
                  <a:lnTo>
                    <a:pt x="13471680" y="5372100"/>
                  </a:lnTo>
                  <a:lnTo>
                    <a:pt x="15022350" y="2686050"/>
                  </a:lnTo>
                  <a:lnTo>
                    <a:pt x="13471680" y="0"/>
                  </a:lnTo>
                  <a:close/>
                </a:path>
              </a:pathLst>
            </a:custGeom>
            <a:solidFill>
              <a:srgbClr val="958DC2"/>
            </a:solidFill>
          </p:spPr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5118537" y="106825"/>
            <a:ext cx="8050926" cy="10819217"/>
            <a:chOff x="0" y="0"/>
            <a:chExt cx="3663950" cy="4923790"/>
          </a:xfrm>
        </p:grpSpPr>
        <p:sp>
          <p:nvSpPr>
            <p:cNvPr id="8" name="Freeform 8"/>
            <p:cNvSpPr/>
            <p:nvPr/>
          </p:nvSpPr>
          <p:spPr>
            <a:xfrm>
              <a:off x="31750" y="31750"/>
              <a:ext cx="3600450" cy="4859020"/>
            </a:xfrm>
            <a:custGeom>
              <a:avLst/>
              <a:gdLst/>
              <a:ahLst/>
              <a:cxnLst/>
              <a:rect l="l" t="t" r="r" b="b"/>
              <a:pathLst>
                <a:path w="3600450" h="4859020">
                  <a:moveTo>
                    <a:pt x="3600450" y="4499610"/>
                  </a:moveTo>
                  <a:cubicBezTo>
                    <a:pt x="3600450" y="4699000"/>
                    <a:pt x="3439160" y="4859020"/>
                    <a:pt x="3241040" y="4859020"/>
                  </a:cubicBezTo>
                  <a:lnTo>
                    <a:pt x="359410" y="4859020"/>
                  </a:lnTo>
                  <a:cubicBezTo>
                    <a:pt x="160020" y="4859020"/>
                    <a:pt x="0" y="4697730"/>
                    <a:pt x="0" y="4499610"/>
                  </a:cubicBezTo>
                  <a:lnTo>
                    <a:pt x="0" y="359410"/>
                  </a:lnTo>
                  <a:cubicBezTo>
                    <a:pt x="0" y="160020"/>
                    <a:pt x="161290" y="0"/>
                    <a:pt x="359410" y="0"/>
                  </a:cubicBezTo>
                  <a:lnTo>
                    <a:pt x="3239770" y="0"/>
                  </a:lnTo>
                  <a:cubicBezTo>
                    <a:pt x="3439160" y="0"/>
                    <a:pt x="3599180" y="161290"/>
                    <a:pt x="3599180" y="359410"/>
                  </a:cubicBezTo>
                  <a:lnTo>
                    <a:pt x="3600450" y="4499610"/>
                  </a:lnTo>
                  <a:close/>
                </a:path>
              </a:pathLst>
            </a:custGeom>
            <a:blipFill>
              <a:blip r:embed="rId2"/>
              <a:stretch>
                <a:fillRect l="-2843" t="-2744" r="-5743"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0" y="0"/>
              <a:ext cx="3663950" cy="4923790"/>
            </a:xfrm>
            <a:custGeom>
              <a:avLst/>
              <a:gdLst/>
              <a:ahLst/>
              <a:cxnLst/>
              <a:rect l="l" t="t" r="r" b="b"/>
              <a:pathLst>
                <a:path w="3663950" h="4923790">
                  <a:moveTo>
                    <a:pt x="3271520" y="4923790"/>
                  </a:moveTo>
                  <a:lnTo>
                    <a:pt x="391160" y="4923790"/>
                  </a:lnTo>
                  <a:cubicBezTo>
                    <a:pt x="175260" y="4923790"/>
                    <a:pt x="0" y="4748530"/>
                    <a:pt x="0" y="4532630"/>
                  </a:cubicBezTo>
                  <a:lnTo>
                    <a:pt x="0" y="392430"/>
                  </a:lnTo>
                  <a:cubicBezTo>
                    <a:pt x="0" y="175260"/>
                    <a:pt x="175260" y="0"/>
                    <a:pt x="391160" y="0"/>
                  </a:cubicBezTo>
                  <a:lnTo>
                    <a:pt x="3271520" y="0"/>
                  </a:lnTo>
                  <a:cubicBezTo>
                    <a:pt x="3487420" y="0"/>
                    <a:pt x="3662680" y="175260"/>
                    <a:pt x="3662680" y="391160"/>
                  </a:cubicBezTo>
                  <a:lnTo>
                    <a:pt x="3662680" y="4531360"/>
                  </a:lnTo>
                  <a:cubicBezTo>
                    <a:pt x="3663950" y="4747260"/>
                    <a:pt x="3487420" y="4923790"/>
                    <a:pt x="3271520" y="4923790"/>
                  </a:cubicBezTo>
                  <a:close/>
                  <a:moveTo>
                    <a:pt x="391160" y="63500"/>
                  </a:moveTo>
                  <a:cubicBezTo>
                    <a:pt x="210820" y="63500"/>
                    <a:pt x="63500" y="210820"/>
                    <a:pt x="63500" y="391160"/>
                  </a:cubicBezTo>
                  <a:lnTo>
                    <a:pt x="63500" y="4531360"/>
                  </a:lnTo>
                  <a:cubicBezTo>
                    <a:pt x="63500" y="4712970"/>
                    <a:pt x="210820" y="4859020"/>
                    <a:pt x="391160" y="4859020"/>
                  </a:cubicBezTo>
                  <a:lnTo>
                    <a:pt x="3271520" y="4859020"/>
                  </a:lnTo>
                  <a:cubicBezTo>
                    <a:pt x="3453130" y="4859020"/>
                    <a:pt x="3599180" y="4711700"/>
                    <a:pt x="3599180" y="4531360"/>
                  </a:cubicBezTo>
                  <a:lnTo>
                    <a:pt x="3599180" y="391160"/>
                  </a:lnTo>
                  <a:cubicBezTo>
                    <a:pt x="3599180" y="209550"/>
                    <a:pt x="3451860" y="63500"/>
                    <a:pt x="3271520" y="63500"/>
                  </a:cubicBezTo>
                  <a:lnTo>
                    <a:pt x="391160" y="63500"/>
                  </a:lnTo>
                  <a:close/>
                </a:path>
              </a:pathLst>
            </a:custGeom>
            <a:solidFill>
              <a:srgbClr val="E4DFFA"/>
            </a:solidFill>
          </p:spPr>
        </p:sp>
      </p:grpSp>
      <p:sp>
        <p:nvSpPr>
          <p:cNvPr id="14" name="TextBox 14"/>
          <p:cNvSpPr txBox="1"/>
          <p:nvPr/>
        </p:nvSpPr>
        <p:spPr>
          <a:xfrm>
            <a:off x="1044811" y="1433321"/>
            <a:ext cx="3419937" cy="795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079"/>
              </a:lnSpc>
              <a:spcBef>
                <a:spcPct val="0"/>
              </a:spcBef>
            </a:pPr>
            <a:r>
              <a:rPr lang="en-US" sz="3200" spc="10" dirty="0">
                <a:solidFill>
                  <a:srgbClr val="4F40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 these skills most.</a:t>
            </a:r>
          </a:p>
        </p:txBody>
      </p:sp>
      <p:pic>
        <p:nvPicPr>
          <p:cNvPr id="16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765178" flipV="1">
            <a:off x="3097693" y="5319393"/>
            <a:ext cx="2571115" cy="726340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815713" y="2247409"/>
            <a:ext cx="2571115" cy="726340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9508426">
            <a:off x="11246304" y="2686906"/>
            <a:ext cx="2571115" cy="726340"/>
          </a:xfrm>
          <a:prstGeom prst="rect">
            <a:avLst/>
          </a:prstGeom>
        </p:spPr>
      </p:pic>
      <p:sp>
        <p:nvSpPr>
          <p:cNvPr id="31" name="TextBox 14">
            <a:extLst>
              <a:ext uri="{FF2B5EF4-FFF2-40B4-BE49-F238E27FC236}">
                <a16:creationId xmlns:a16="http://schemas.microsoft.com/office/drawing/2014/main" id="{4978D197-FFD0-CCF9-307A-6E8359E0E377}"/>
              </a:ext>
            </a:extLst>
          </p:cNvPr>
          <p:cNvSpPr txBox="1"/>
          <p:nvPr/>
        </p:nvSpPr>
        <p:spPr>
          <a:xfrm>
            <a:off x="745235" y="5921845"/>
            <a:ext cx="3719514" cy="27828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3079"/>
              </a:lnSpc>
              <a:spcBef>
                <a:spcPct val="0"/>
              </a:spcBef>
            </a:pPr>
            <a:r>
              <a:rPr lang="en-US" sz="3200" spc="10" dirty="0">
                <a:solidFill>
                  <a:srgbClr val="4F40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#1 and #2 Motivator on your list are critical for personal fulfillment.</a:t>
            </a:r>
          </a:p>
          <a:p>
            <a:pPr marL="0" lvl="0" indent="0" algn="ctr">
              <a:lnSpc>
                <a:spcPts val="3079"/>
              </a:lnSpc>
              <a:spcBef>
                <a:spcPct val="0"/>
              </a:spcBef>
            </a:pPr>
            <a:endParaRPr lang="en-US" sz="3200" spc="10" dirty="0">
              <a:solidFill>
                <a:srgbClr val="4F409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ctr">
              <a:lnSpc>
                <a:spcPts val="3079"/>
              </a:lnSpc>
              <a:spcBef>
                <a:spcPct val="0"/>
              </a:spcBef>
            </a:pPr>
            <a:r>
              <a:rPr lang="en-US" sz="3200" spc="10" dirty="0">
                <a:solidFill>
                  <a:srgbClr val="4F40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#6 may be important to avoid.</a:t>
            </a:r>
          </a:p>
        </p:txBody>
      </p:sp>
      <p:pic>
        <p:nvPicPr>
          <p:cNvPr id="32" name="Picture 16">
            <a:extLst>
              <a:ext uri="{FF2B5EF4-FFF2-40B4-BE49-F238E27FC236}">
                <a16:creationId xmlns:a16="http://schemas.microsoft.com/office/drawing/2014/main" id="{2127B75D-682B-CC17-502A-FF92E6064F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765178" flipV="1">
            <a:off x="2927061" y="3380512"/>
            <a:ext cx="2571115" cy="726340"/>
          </a:xfrm>
          <a:prstGeom prst="rect">
            <a:avLst/>
          </a:prstGeom>
        </p:spPr>
      </p:pic>
      <p:sp>
        <p:nvSpPr>
          <p:cNvPr id="33" name="TextBox 14">
            <a:extLst>
              <a:ext uri="{FF2B5EF4-FFF2-40B4-BE49-F238E27FC236}">
                <a16:creationId xmlns:a16="http://schemas.microsoft.com/office/drawing/2014/main" id="{3368145B-BFAA-C63E-4D8D-729D6E955F75}"/>
              </a:ext>
            </a:extLst>
          </p:cNvPr>
          <p:cNvSpPr txBox="1"/>
          <p:nvPr/>
        </p:nvSpPr>
        <p:spPr>
          <a:xfrm>
            <a:off x="792681" y="3772359"/>
            <a:ext cx="3419937" cy="795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079"/>
              </a:lnSpc>
              <a:spcBef>
                <a:spcPct val="0"/>
              </a:spcBef>
            </a:pPr>
            <a:r>
              <a:rPr lang="en-US" sz="3200" spc="10" dirty="0">
                <a:solidFill>
                  <a:srgbClr val="4F40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 you leveraging your strengths?</a:t>
            </a:r>
          </a:p>
        </p:txBody>
      </p:sp>
      <p:pic>
        <p:nvPicPr>
          <p:cNvPr id="34" name="Picture 30">
            <a:extLst>
              <a:ext uri="{FF2B5EF4-FFF2-40B4-BE49-F238E27FC236}">
                <a16:creationId xmlns:a16="http://schemas.microsoft.com/office/drawing/2014/main" id="{078BC972-D964-7354-82E7-E0ED5F855E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8884851">
            <a:off x="11623684" y="5528384"/>
            <a:ext cx="2571115" cy="726340"/>
          </a:xfrm>
          <a:prstGeom prst="rect">
            <a:avLst/>
          </a:prstGeom>
        </p:spPr>
      </p:pic>
      <p:sp>
        <p:nvSpPr>
          <p:cNvPr id="35" name="TextBox 14">
            <a:extLst>
              <a:ext uri="{FF2B5EF4-FFF2-40B4-BE49-F238E27FC236}">
                <a16:creationId xmlns:a16="http://schemas.microsoft.com/office/drawing/2014/main" id="{A54DAB3B-4EAC-B60F-E8DD-3599278A4EB9}"/>
              </a:ext>
            </a:extLst>
          </p:cNvPr>
          <p:cNvSpPr txBox="1"/>
          <p:nvPr/>
        </p:nvSpPr>
        <p:spPr>
          <a:xfrm>
            <a:off x="13203551" y="2791499"/>
            <a:ext cx="4011104" cy="15901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3079"/>
              </a:lnSpc>
              <a:spcBef>
                <a:spcPct val="0"/>
              </a:spcBef>
            </a:pPr>
            <a:r>
              <a:rPr lang="en-US" sz="3200" spc="10" dirty="0">
                <a:solidFill>
                  <a:srgbClr val="4F40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Behavioral/ Communication Style. What styles do you struggle with?</a:t>
            </a:r>
          </a:p>
        </p:txBody>
      </p:sp>
      <p:sp>
        <p:nvSpPr>
          <p:cNvPr id="36" name="TextBox 14">
            <a:extLst>
              <a:ext uri="{FF2B5EF4-FFF2-40B4-BE49-F238E27FC236}">
                <a16:creationId xmlns:a16="http://schemas.microsoft.com/office/drawing/2014/main" id="{EA3AC04D-3E79-B6F9-FDB6-1A25F2F5B075}"/>
              </a:ext>
            </a:extLst>
          </p:cNvPr>
          <p:cNvSpPr txBox="1"/>
          <p:nvPr/>
        </p:nvSpPr>
        <p:spPr>
          <a:xfrm>
            <a:off x="13794094" y="5450237"/>
            <a:ext cx="3419937" cy="11926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079"/>
              </a:lnSpc>
              <a:spcBef>
                <a:spcPct val="0"/>
              </a:spcBef>
            </a:pPr>
            <a:r>
              <a:rPr lang="en-US" sz="3200" spc="10" dirty="0">
                <a:solidFill>
                  <a:srgbClr val="4F40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do you contribute to your teaching teams?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31" grpId="0"/>
      <p:bldP spid="33" grpId="0"/>
      <p:bldP spid="35" grpId="0"/>
      <p:bldP spid="3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5400000">
            <a:off x="-2187199" y="2140616"/>
            <a:ext cx="5525958" cy="0"/>
          </a:xfrm>
          <a:prstGeom prst="line">
            <a:avLst/>
          </a:prstGeom>
          <a:ln w="47625" cap="rnd">
            <a:solidFill>
              <a:srgbClr val="79C142"/>
            </a:solidFill>
            <a:prstDash val="sysDot"/>
            <a:headEnd type="none" w="sm" len="sm"/>
            <a:tailEnd type="none" w="sm" len="sm"/>
          </a:ln>
        </p:spPr>
      </p:sp>
      <p:sp>
        <p:nvSpPr>
          <p:cNvPr id="3" name="AutoShape 3"/>
          <p:cNvSpPr/>
          <p:nvPr/>
        </p:nvSpPr>
        <p:spPr>
          <a:xfrm rot="-5400000">
            <a:off x="14830800" y="6989016"/>
            <a:ext cx="5901963" cy="0"/>
          </a:xfrm>
          <a:prstGeom prst="line">
            <a:avLst/>
          </a:prstGeom>
          <a:ln w="47625" cap="rnd">
            <a:solidFill>
              <a:srgbClr val="79C142"/>
            </a:solidFill>
            <a:prstDash val="sysDot"/>
            <a:headEnd type="none" w="sm" len="sm"/>
            <a:tailEnd type="none" w="sm" len="sm"/>
          </a:ln>
        </p:spPr>
      </p:sp>
      <p:sp>
        <p:nvSpPr>
          <p:cNvPr id="4" name="AutoShape 4"/>
          <p:cNvSpPr/>
          <p:nvPr/>
        </p:nvSpPr>
        <p:spPr>
          <a:xfrm>
            <a:off x="4785" y="9069998"/>
            <a:ext cx="18283215" cy="1513743"/>
          </a:xfrm>
          <a:prstGeom prst="rect">
            <a:avLst/>
          </a:prstGeom>
          <a:solidFill>
            <a:srgbClr val="79C142"/>
          </a:solidFill>
        </p:spPr>
      </p:sp>
      <p:grpSp>
        <p:nvGrpSpPr>
          <p:cNvPr id="5" name="Group 5"/>
          <p:cNvGrpSpPr/>
          <p:nvPr/>
        </p:nvGrpSpPr>
        <p:grpSpPr>
          <a:xfrm rot="-10800000">
            <a:off x="2777613" y="8773257"/>
            <a:ext cx="17410548" cy="6226137"/>
            <a:chOff x="0" y="0"/>
            <a:chExt cx="15022349" cy="53721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5022350" cy="5372100"/>
            </a:xfrm>
            <a:custGeom>
              <a:avLst/>
              <a:gdLst/>
              <a:ahLst/>
              <a:cxnLst/>
              <a:rect l="l" t="t" r="r" b="b"/>
              <a:pathLst>
                <a:path w="15022350" h="5372100">
                  <a:moveTo>
                    <a:pt x="13471680" y="0"/>
                  </a:moveTo>
                  <a:lnTo>
                    <a:pt x="1550670" y="0"/>
                  </a:lnTo>
                  <a:lnTo>
                    <a:pt x="0" y="2686050"/>
                  </a:lnTo>
                  <a:lnTo>
                    <a:pt x="1550670" y="5372100"/>
                  </a:lnTo>
                  <a:lnTo>
                    <a:pt x="13471680" y="5372100"/>
                  </a:lnTo>
                  <a:lnTo>
                    <a:pt x="15022350" y="2686050"/>
                  </a:lnTo>
                  <a:lnTo>
                    <a:pt x="13471680" y="0"/>
                  </a:lnTo>
                  <a:close/>
                </a:path>
              </a:pathLst>
            </a:custGeom>
            <a:solidFill>
              <a:srgbClr val="958DC2"/>
            </a:solidFill>
          </p:spPr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5118537" y="106825"/>
            <a:ext cx="8050926" cy="10819217"/>
            <a:chOff x="0" y="0"/>
            <a:chExt cx="3663950" cy="4923790"/>
          </a:xfrm>
        </p:grpSpPr>
        <p:sp>
          <p:nvSpPr>
            <p:cNvPr id="8" name="Freeform 8"/>
            <p:cNvSpPr/>
            <p:nvPr/>
          </p:nvSpPr>
          <p:spPr>
            <a:xfrm>
              <a:off x="31750" y="31750"/>
              <a:ext cx="3600450" cy="4859020"/>
            </a:xfrm>
            <a:custGeom>
              <a:avLst/>
              <a:gdLst/>
              <a:ahLst/>
              <a:cxnLst/>
              <a:rect l="l" t="t" r="r" b="b"/>
              <a:pathLst>
                <a:path w="3600450" h="4859020">
                  <a:moveTo>
                    <a:pt x="3600450" y="4499610"/>
                  </a:moveTo>
                  <a:cubicBezTo>
                    <a:pt x="3600450" y="4699000"/>
                    <a:pt x="3439160" y="4859020"/>
                    <a:pt x="3241040" y="4859020"/>
                  </a:cubicBezTo>
                  <a:lnTo>
                    <a:pt x="359410" y="4859020"/>
                  </a:lnTo>
                  <a:cubicBezTo>
                    <a:pt x="160020" y="4859020"/>
                    <a:pt x="0" y="4697730"/>
                    <a:pt x="0" y="4499610"/>
                  </a:cubicBezTo>
                  <a:lnTo>
                    <a:pt x="0" y="359410"/>
                  </a:lnTo>
                  <a:cubicBezTo>
                    <a:pt x="0" y="160020"/>
                    <a:pt x="161290" y="0"/>
                    <a:pt x="359410" y="0"/>
                  </a:cubicBezTo>
                  <a:lnTo>
                    <a:pt x="3239770" y="0"/>
                  </a:lnTo>
                  <a:cubicBezTo>
                    <a:pt x="3439160" y="0"/>
                    <a:pt x="3599180" y="161290"/>
                    <a:pt x="3599180" y="359410"/>
                  </a:cubicBezTo>
                  <a:lnTo>
                    <a:pt x="3600450" y="4499610"/>
                  </a:lnTo>
                  <a:close/>
                </a:path>
              </a:pathLst>
            </a:custGeom>
            <a:blipFill>
              <a:blip r:embed="rId2"/>
              <a:stretch>
                <a:fillRect l="-2843" t="-2744" r="-5743"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0" y="0"/>
              <a:ext cx="3663950" cy="4923790"/>
            </a:xfrm>
            <a:custGeom>
              <a:avLst/>
              <a:gdLst/>
              <a:ahLst/>
              <a:cxnLst/>
              <a:rect l="l" t="t" r="r" b="b"/>
              <a:pathLst>
                <a:path w="3663950" h="4923790">
                  <a:moveTo>
                    <a:pt x="3271520" y="4923790"/>
                  </a:moveTo>
                  <a:lnTo>
                    <a:pt x="391160" y="4923790"/>
                  </a:lnTo>
                  <a:cubicBezTo>
                    <a:pt x="175260" y="4923790"/>
                    <a:pt x="0" y="4748530"/>
                    <a:pt x="0" y="4532630"/>
                  </a:cubicBezTo>
                  <a:lnTo>
                    <a:pt x="0" y="392430"/>
                  </a:lnTo>
                  <a:cubicBezTo>
                    <a:pt x="0" y="175260"/>
                    <a:pt x="175260" y="0"/>
                    <a:pt x="391160" y="0"/>
                  </a:cubicBezTo>
                  <a:lnTo>
                    <a:pt x="3271520" y="0"/>
                  </a:lnTo>
                  <a:cubicBezTo>
                    <a:pt x="3487420" y="0"/>
                    <a:pt x="3662680" y="175260"/>
                    <a:pt x="3662680" y="391160"/>
                  </a:cubicBezTo>
                  <a:lnTo>
                    <a:pt x="3662680" y="4531360"/>
                  </a:lnTo>
                  <a:cubicBezTo>
                    <a:pt x="3663950" y="4747260"/>
                    <a:pt x="3487420" y="4923790"/>
                    <a:pt x="3271520" y="4923790"/>
                  </a:cubicBezTo>
                  <a:close/>
                  <a:moveTo>
                    <a:pt x="391160" y="63500"/>
                  </a:moveTo>
                  <a:cubicBezTo>
                    <a:pt x="210820" y="63500"/>
                    <a:pt x="63500" y="210820"/>
                    <a:pt x="63500" y="391160"/>
                  </a:cubicBezTo>
                  <a:lnTo>
                    <a:pt x="63500" y="4531360"/>
                  </a:lnTo>
                  <a:cubicBezTo>
                    <a:pt x="63500" y="4712970"/>
                    <a:pt x="210820" y="4859020"/>
                    <a:pt x="391160" y="4859020"/>
                  </a:cubicBezTo>
                  <a:lnTo>
                    <a:pt x="3271520" y="4859020"/>
                  </a:lnTo>
                  <a:cubicBezTo>
                    <a:pt x="3453130" y="4859020"/>
                    <a:pt x="3599180" y="4711700"/>
                    <a:pt x="3599180" y="4531360"/>
                  </a:cubicBezTo>
                  <a:lnTo>
                    <a:pt x="3599180" y="391160"/>
                  </a:lnTo>
                  <a:cubicBezTo>
                    <a:pt x="3599180" y="209550"/>
                    <a:pt x="3451860" y="63500"/>
                    <a:pt x="3271520" y="63500"/>
                  </a:cubicBezTo>
                  <a:lnTo>
                    <a:pt x="391160" y="63500"/>
                  </a:lnTo>
                  <a:close/>
                </a:path>
              </a:pathLst>
            </a:custGeom>
            <a:solidFill>
              <a:srgbClr val="E4DFFA"/>
            </a:solidFill>
          </p:spPr>
        </p:sp>
      </p:grpSp>
      <p:sp>
        <p:nvSpPr>
          <p:cNvPr id="31" name="Oval 30">
            <a:extLst>
              <a:ext uri="{FF2B5EF4-FFF2-40B4-BE49-F238E27FC236}">
                <a16:creationId xmlns:a16="http://schemas.microsoft.com/office/drawing/2014/main" id="{2B164406-EFC1-A2CD-5ED0-7353C42A227C}"/>
              </a:ext>
            </a:extLst>
          </p:cNvPr>
          <p:cNvSpPr/>
          <p:nvPr/>
        </p:nvSpPr>
        <p:spPr>
          <a:xfrm>
            <a:off x="4682084" y="2693893"/>
            <a:ext cx="4549619" cy="2474502"/>
          </a:xfrm>
          <a:prstGeom prst="ellipse">
            <a:avLst/>
          </a:prstGeom>
          <a:noFill/>
          <a:ln w="57150" cap="flat">
            <a:solidFill>
              <a:srgbClr val="F7285D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8795BD72-1CAB-366A-BE38-E577CC4B3F07}"/>
              </a:ext>
            </a:extLst>
          </p:cNvPr>
          <p:cNvSpPr/>
          <p:nvPr/>
        </p:nvSpPr>
        <p:spPr>
          <a:xfrm>
            <a:off x="9525000" y="5515038"/>
            <a:ext cx="3407079" cy="4108537"/>
          </a:xfrm>
          <a:prstGeom prst="ellipse">
            <a:avLst/>
          </a:prstGeom>
          <a:noFill/>
          <a:ln w="57150" cap="flat">
            <a:solidFill>
              <a:srgbClr val="F7285D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6307" b="1863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1125201" y="6624163"/>
            <a:ext cx="6134100" cy="19975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5323"/>
              </a:lnSpc>
              <a:spcBef>
                <a:spcPct val="0"/>
              </a:spcBef>
            </a:pPr>
            <a:r>
              <a:rPr lang="en-US" sz="3802" b="1" dirty="0">
                <a:solidFill>
                  <a:srgbClr val="00000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Share a </a:t>
            </a:r>
            <a:r>
              <a:rPr lang="en-US" sz="3802" b="1" i="1" dirty="0">
                <a:solidFill>
                  <a:srgbClr val="7030A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strength/value to a team </a:t>
            </a:r>
            <a:r>
              <a:rPr lang="en-US" sz="3802" b="1" dirty="0">
                <a:solidFill>
                  <a:srgbClr val="00000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that you resonate with. 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DF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0800000">
            <a:off x="0" y="8817930"/>
            <a:ext cx="8520388" cy="6226137"/>
            <a:chOff x="0" y="0"/>
            <a:chExt cx="7351649" cy="5372100"/>
          </a:xfrm>
          <a:solidFill>
            <a:srgbClr val="78C143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7351650" cy="5372100"/>
            </a:xfrm>
            <a:custGeom>
              <a:avLst/>
              <a:gdLst/>
              <a:ahLst/>
              <a:cxnLst/>
              <a:rect l="l" t="t" r="r" b="b"/>
              <a:pathLst>
                <a:path w="7351650" h="5372100">
                  <a:moveTo>
                    <a:pt x="5800979" y="0"/>
                  </a:moveTo>
                  <a:lnTo>
                    <a:pt x="1550670" y="0"/>
                  </a:lnTo>
                  <a:lnTo>
                    <a:pt x="0" y="2686050"/>
                  </a:lnTo>
                  <a:lnTo>
                    <a:pt x="1550670" y="5372100"/>
                  </a:lnTo>
                  <a:lnTo>
                    <a:pt x="5800979" y="5372100"/>
                  </a:lnTo>
                  <a:lnTo>
                    <a:pt x="7351650" y="2686050"/>
                  </a:lnTo>
                  <a:lnTo>
                    <a:pt x="5800979" y="0"/>
                  </a:lnTo>
                  <a:close/>
                </a:path>
              </a:pathLst>
            </a:custGeom>
            <a:grpFill/>
          </p:spPr>
        </p:sp>
      </p:grpSp>
      <p:grpSp>
        <p:nvGrpSpPr>
          <p:cNvPr id="4" name="Group 4"/>
          <p:cNvGrpSpPr/>
          <p:nvPr/>
        </p:nvGrpSpPr>
        <p:grpSpPr>
          <a:xfrm rot="-10800000">
            <a:off x="-3724944" y="7173932"/>
            <a:ext cx="6729936" cy="6226137"/>
            <a:chOff x="0" y="0"/>
            <a:chExt cx="5806793" cy="53721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806793" cy="5372100"/>
            </a:xfrm>
            <a:custGeom>
              <a:avLst/>
              <a:gdLst/>
              <a:ahLst/>
              <a:cxnLst/>
              <a:rect l="l" t="t" r="r" b="b"/>
              <a:pathLst>
                <a:path w="5806793" h="5372100">
                  <a:moveTo>
                    <a:pt x="4256123" y="0"/>
                  </a:moveTo>
                  <a:lnTo>
                    <a:pt x="1550670" y="0"/>
                  </a:lnTo>
                  <a:lnTo>
                    <a:pt x="0" y="2686050"/>
                  </a:lnTo>
                  <a:lnTo>
                    <a:pt x="1550670" y="5372100"/>
                  </a:lnTo>
                  <a:lnTo>
                    <a:pt x="4256123" y="5372100"/>
                  </a:lnTo>
                  <a:lnTo>
                    <a:pt x="5806793" y="2686050"/>
                  </a:lnTo>
                  <a:lnTo>
                    <a:pt x="4256123" y="0"/>
                  </a:lnTo>
                  <a:close/>
                </a:path>
              </a:pathLst>
            </a:custGeom>
            <a:solidFill>
              <a:srgbClr val="4F419A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4697232" y="8105523"/>
            <a:ext cx="3317836" cy="218147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 b="9204"/>
          <a:stretch>
            <a:fillRect/>
          </a:stretch>
        </p:blipFill>
        <p:spPr>
          <a:xfrm>
            <a:off x="0" y="0"/>
            <a:ext cx="18288000" cy="439053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415192" y="6122218"/>
            <a:ext cx="900181" cy="90018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415192" y="7470074"/>
            <a:ext cx="900181" cy="90018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415192" y="8820345"/>
            <a:ext cx="900181" cy="90018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8242595" y="5048250"/>
            <a:ext cx="1245374" cy="725430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1243195" y="4880586"/>
            <a:ext cx="6223142" cy="2263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8800"/>
              </a:lnSpc>
              <a:spcBef>
                <a:spcPct val="0"/>
              </a:spcBef>
            </a:pPr>
            <a:r>
              <a:rPr lang="en-US" sz="8000" b="1" u="none" dirty="0">
                <a:solidFill>
                  <a:srgbClr val="4F40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Contact Information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9746550" y="5000625"/>
            <a:ext cx="4186684" cy="495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99"/>
              </a:lnSpc>
              <a:spcBef>
                <a:spcPct val="0"/>
              </a:spcBef>
            </a:pPr>
            <a:r>
              <a:rPr lang="en-US" sz="2999" dirty="0" err="1">
                <a:solidFill>
                  <a:srgbClr val="282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www.indigoedco.com</a:t>
            </a:r>
            <a:endParaRPr lang="en-US" sz="2999" dirty="0">
              <a:solidFill>
                <a:srgbClr val="28214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9746550" y="6286558"/>
            <a:ext cx="6259116" cy="4914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  <a:spcBef>
                <a:spcPct val="0"/>
              </a:spcBef>
            </a:pPr>
            <a:r>
              <a:rPr lang="en-US" sz="3000" dirty="0" err="1">
                <a:solidFill>
                  <a:srgbClr val="282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sueann.casey@indigoproject.org</a:t>
            </a:r>
            <a:endParaRPr lang="en-US" sz="3000" dirty="0">
              <a:solidFill>
                <a:srgbClr val="28214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9746550" y="7634414"/>
            <a:ext cx="8268519" cy="4914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  <a:spcBef>
                <a:spcPct val="0"/>
              </a:spcBef>
            </a:pPr>
            <a:r>
              <a:rPr lang="en-US" sz="3000" dirty="0" err="1">
                <a:solidFill>
                  <a:srgbClr val="282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www.linkedin.com</a:t>
            </a:r>
            <a:r>
              <a:rPr lang="en-US" sz="3000" dirty="0">
                <a:solidFill>
                  <a:srgbClr val="282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/in/</a:t>
            </a:r>
            <a:r>
              <a:rPr lang="en-US" sz="3000" dirty="0" err="1">
                <a:solidFill>
                  <a:srgbClr val="282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sueann</a:t>
            </a:r>
            <a:r>
              <a:rPr lang="en-US" sz="3000" dirty="0">
                <a:solidFill>
                  <a:srgbClr val="282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3000" dirty="0" err="1">
                <a:solidFill>
                  <a:srgbClr val="282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casey</a:t>
            </a:r>
            <a:r>
              <a:rPr lang="en-US" sz="3000" dirty="0">
                <a:solidFill>
                  <a:srgbClr val="282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-indigo 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9746550" y="8986964"/>
            <a:ext cx="2588196" cy="4914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282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509-435-5903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345</TotalTime>
  <Words>103</Words>
  <Application>Microsoft Office PowerPoint</Application>
  <PresentationFormat>Custom</PresentationFormat>
  <Paragraphs>16</Paragraphs>
  <Slides>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 Black</vt:lpstr>
      <vt:lpstr>Calibri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Indigo Certification 1</dc:title>
  <cp:lastModifiedBy>Sueann Casey</cp:lastModifiedBy>
  <cp:revision>6</cp:revision>
  <dcterms:created xsi:type="dcterms:W3CDTF">2006-08-16T00:00:00Z</dcterms:created>
  <dcterms:modified xsi:type="dcterms:W3CDTF">2023-04-13T20:14:30Z</dcterms:modified>
  <dc:identifier>DAFSV0LR5Bc</dc:identifier>
</cp:coreProperties>
</file>