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88" r:id="rId4"/>
    <p:sldId id="314" r:id="rId5"/>
    <p:sldId id="315" r:id="rId6"/>
    <p:sldId id="290" r:id="rId7"/>
    <p:sldId id="297" r:id="rId8"/>
    <p:sldId id="272" r:id="rId9"/>
    <p:sldId id="295" r:id="rId10"/>
    <p:sldId id="296" r:id="rId11"/>
  </p:sldIdLst>
  <p:sldSz cx="18288000" cy="10287000"/>
  <p:notesSz cx="6858000" cy="9144000"/>
  <p:embeddedFontLst>
    <p:embeddedFont>
      <p:font typeface="Arial Black" panose="020B0A04020102020204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Montserrat Bold" panose="00000800000000000000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09A"/>
    <a:srgbClr val="78C143"/>
    <a:srgbClr val="0000FF"/>
    <a:srgbClr val="008001"/>
    <a:srgbClr val="F9F2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597" autoAdjust="0"/>
    <p:restoredTop sz="94593" autoAdjust="0"/>
  </p:normalViewPr>
  <p:slideViewPr>
    <p:cSldViewPr>
      <p:cViewPr varScale="1">
        <p:scale>
          <a:sx n="49" d="100"/>
          <a:sy n="49" d="100"/>
        </p:scale>
        <p:origin x="36" y="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C4240-9E44-6247-8744-3B2E5F7945A7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A5EEB-E283-1F4F-987A-68ABF47DCB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51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F0E45-573F-C341-8E63-DC0FE9A37E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3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F0E45-573F-C341-8E63-DC0FE9A37E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31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30" b="7630"/>
          <a:stretch>
            <a:fillRect/>
          </a:stretch>
        </p:blipFill>
        <p:spPr>
          <a:xfrm>
            <a:off x="5327951" y="1218246"/>
            <a:ext cx="12350449" cy="78505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5400000">
            <a:off x="5508356" y="1037840"/>
            <a:ext cx="7850508" cy="8211319"/>
            <a:chOff x="0" y="0"/>
            <a:chExt cx="6350000" cy="6339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8DC2">
                <a:alpha val="46667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2624" y="1218245"/>
            <a:ext cx="4835776" cy="318194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97763" y="571500"/>
            <a:ext cx="9054624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0" b="1" dirty="0">
                <a:solidFill>
                  <a:srgbClr val="F2F0F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Skills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0" y="8817930"/>
            <a:ext cx="8520388" cy="6226137"/>
            <a:chOff x="0" y="0"/>
            <a:chExt cx="7351649" cy="5372100"/>
          </a:xfrm>
          <a:solidFill>
            <a:srgbClr val="78C143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7351650" cy="5372100"/>
            </a:xfrm>
            <a:custGeom>
              <a:avLst/>
              <a:gdLst/>
              <a:ahLst/>
              <a:cxnLst/>
              <a:rect l="l" t="t" r="r" b="b"/>
              <a:pathLst>
                <a:path w="7351650" h="5372100">
                  <a:moveTo>
                    <a:pt x="580097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5800979" y="5372100"/>
                  </a:lnTo>
                  <a:lnTo>
                    <a:pt x="7351650" y="2686050"/>
                  </a:lnTo>
                  <a:lnTo>
                    <a:pt x="5800979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3724944" y="7173932"/>
            <a:ext cx="6729936" cy="6226137"/>
            <a:chOff x="0" y="0"/>
            <a:chExt cx="5806793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06793" cy="5372100"/>
            </a:xfrm>
            <a:custGeom>
              <a:avLst/>
              <a:gdLst/>
              <a:ahLst/>
              <a:cxnLst/>
              <a:rect l="l" t="t" r="r" b="b"/>
              <a:pathLst>
                <a:path w="5806793" h="5372100">
                  <a:moveTo>
                    <a:pt x="4256123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256123" y="5372100"/>
                  </a:lnTo>
                  <a:lnTo>
                    <a:pt x="5806793" y="2686050"/>
                  </a:lnTo>
                  <a:lnTo>
                    <a:pt x="4256123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7232" y="8105523"/>
            <a:ext cx="3317836" cy="21814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b="9204"/>
          <a:stretch>
            <a:fillRect/>
          </a:stretch>
        </p:blipFill>
        <p:spPr>
          <a:xfrm>
            <a:off x="0" y="0"/>
            <a:ext cx="18288000" cy="43905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15192" y="6122218"/>
            <a:ext cx="900181" cy="9001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15192" y="7470074"/>
            <a:ext cx="900181" cy="9001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15192" y="8820345"/>
            <a:ext cx="900181" cy="9001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42595" y="5048250"/>
            <a:ext cx="1245374" cy="72543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43195" y="4880586"/>
            <a:ext cx="6223142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46550" y="5000625"/>
            <a:ext cx="4186684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www.indigoedco.com</a:t>
            </a:r>
            <a:endParaRPr lang="en-US" sz="2999" dirty="0">
              <a:solidFill>
                <a:srgbClr val="282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746550" y="6286558"/>
            <a:ext cx="6259116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sueann.casey@indigoproject.org</a:t>
            </a:r>
            <a:endParaRPr lang="en-US" sz="3000" dirty="0">
              <a:solidFill>
                <a:srgbClr val="282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746550" y="7634414"/>
            <a:ext cx="8268519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www.linkedin.com</a:t>
            </a:r>
            <a:r>
              <a:rPr lang="en-US" sz="3000" dirty="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/in/</a:t>
            </a: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sueann</a:t>
            </a:r>
            <a:r>
              <a:rPr lang="en-US" sz="3000" dirty="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000" dirty="0" err="1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casey</a:t>
            </a:r>
            <a:r>
              <a:rPr lang="en-US" sz="3000" dirty="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-indigo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46550" y="8986964"/>
            <a:ext cx="2588196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282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509-435-5903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2187199" y="2140616"/>
            <a:ext cx="5525958" cy="0"/>
          </a:xfrm>
          <a:prstGeom prst="line">
            <a:avLst/>
          </a:prstGeom>
          <a:ln w="47625" cap="rnd">
            <a:solidFill>
              <a:srgbClr val="79C14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14830800" y="6989016"/>
            <a:ext cx="5901963" cy="0"/>
          </a:xfrm>
          <a:prstGeom prst="line">
            <a:avLst/>
          </a:prstGeom>
          <a:ln w="47625" cap="rnd">
            <a:solidFill>
              <a:srgbClr val="79C142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785" y="9069998"/>
            <a:ext cx="18283215" cy="1513743"/>
          </a:xfrm>
          <a:prstGeom prst="rect">
            <a:avLst/>
          </a:prstGeom>
          <a:solidFill>
            <a:srgbClr val="79C142"/>
          </a:solidFill>
        </p:spPr>
      </p:sp>
      <p:grpSp>
        <p:nvGrpSpPr>
          <p:cNvPr id="5" name="Group 5"/>
          <p:cNvGrpSpPr/>
          <p:nvPr/>
        </p:nvGrpSpPr>
        <p:grpSpPr>
          <a:xfrm rot="-10800000">
            <a:off x="2777613" y="8773257"/>
            <a:ext cx="17410548" cy="6226137"/>
            <a:chOff x="0" y="0"/>
            <a:chExt cx="15022349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022350" cy="5372100"/>
            </a:xfrm>
            <a:custGeom>
              <a:avLst/>
              <a:gdLst/>
              <a:ahLst/>
              <a:cxnLst/>
              <a:rect l="l" t="t" r="r" b="b"/>
              <a:pathLst>
                <a:path w="15022350" h="5372100">
                  <a:moveTo>
                    <a:pt x="134716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3471680" y="5372100"/>
                  </a:lnTo>
                  <a:lnTo>
                    <a:pt x="15022350" y="2686050"/>
                  </a:lnTo>
                  <a:lnTo>
                    <a:pt x="13471680" y="0"/>
                  </a:lnTo>
                  <a:close/>
                </a:path>
              </a:pathLst>
            </a:custGeom>
            <a:solidFill>
              <a:srgbClr val="958DC2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5118537" y="106825"/>
            <a:ext cx="8050926" cy="10819217"/>
            <a:chOff x="0" y="0"/>
            <a:chExt cx="3663950" cy="4923790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l="-2843" t="-2744" r="-5743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E4DFFA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44811" y="1433321"/>
            <a:ext cx="3419937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3200" spc="10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these skills most.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15713" y="2247409"/>
            <a:ext cx="2571115" cy="7263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7252" y="8260152"/>
            <a:ext cx="3171904" cy="2525001"/>
            <a:chOff x="0" y="0"/>
            <a:chExt cx="4229205" cy="3366668"/>
          </a:xfrm>
        </p:grpSpPr>
        <p:grpSp>
          <p:nvGrpSpPr>
            <p:cNvPr id="3" name="Group 3"/>
            <p:cNvGrpSpPr/>
            <p:nvPr/>
          </p:nvGrpSpPr>
          <p:grpSpPr>
            <a:xfrm>
              <a:off x="635287" y="254000"/>
              <a:ext cx="3593918" cy="3112668"/>
              <a:chOff x="0" y="0"/>
              <a:chExt cx="6202680" cy="53721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79C142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0" y="0"/>
              <a:ext cx="3594492" cy="3112668"/>
              <a:chOff x="0" y="0"/>
              <a:chExt cx="4282440" cy="3708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282440" cy="3708400"/>
              </a:xfrm>
              <a:custGeom>
                <a:avLst/>
                <a:gdLst/>
                <a:ahLst/>
                <a:cxnLst/>
                <a:rect l="l" t="t" r="r" b="b"/>
                <a:pathLst>
                  <a:path w="4282440" h="3708400">
                    <a:moveTo>
                      <a:pt x="3211830" y="0"/>
                    </a:moveTo>
                    <a:lnTo>
                      <a:pt x="1070610" y="0"/>
                    </a:lnTo>
                    <a:lnTo>
                      <a:pt x="0" y="1854200"/>
                    </a:lnTo>
                    <a:lnTo>
                      <a:pt x="1070610" y="3708400"/>
                    </a:lnTo>
                    <a:lnTo>
                      <a:pt x="3211830" y="3708400"/>
                    </a:lnTo>
                    <a:lnTo>
                      <a:pt x="4282440" y="1854200"/>
                    </a:lnTo>
                    <a:close/>
                  </a:path>
                </a:pathLst>
              </a:custGeom>
              <a:solidFill>
                <a:srgbClr val="4F419A"/>
              </a:solidFill>
              <a:ln w="12700">
                <a:solidFill>
                  <a:srgbClr val="000000"/>
                </a:solidFill>
              </a:ln>
            </p:spPr>
          </p:sp>
        </p:grpSp>
      </p:grpSp>
      <p:grpSp>
        <p:nvGrpSpPr>
          <p:cNvPr id="7" name="Group 7"/>
          <p:cNvGrpSpPr/>
          <p:nvPr/>
        </p:nvGrpSpPr>
        <p:grpSpPr>
          <a:xfrm rot="-10800000">
            <a:off x="10542559" y="-4591012"/>
            <a:ext cx="9822161" cy="6226137"/>
            <a:chOff x="0" y="0"/>
            <a:chExt cx="8474859" cy="5372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474859" cy="5372100"/>
            </a:xfrm>
            <a:custGeom>
              <a:avLst/>
              <a:gdLst/>
              <a:ahLst/>
              <a:cxnLst/>
              <a:rect l="l" t="t" r="r" b="b"/>
              <a:pathLst>
                <a:path w="8474859" h="5372100">
                  <a:moveTo>
                    <a:pt x="6924189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6924189" y="5372100"/>
                  </a:lnTo>
                  <a:lnTo>
                    <a:pt x="8474859" y="2686050"/>
                  </a:lnTo>
                  <a:lnTo>
                    <a:pt x="6924189" y="0"/>
                  </a:lnTo>
                  <a:close/>
                </a:path>
              </a:pathLst>
            </a:custGeom>
            <a:solidFill>
              <a:srgbClr val="C9E6B3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44992" y="585561"/>
            <a:ext cx="5907329" cy="9115879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 rot="5400000">
            <a:off x="11392835" y="5119688"/>
            <a:ext cx="649224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arrow" w="med" len="sm"/>
            <a:tailEnd type="arrow" w="med" len="sm"/>
          </a:ln>
        </p:spPr>
      </p:sp>
      <p:grpSp>
        <p:nvGrpSpPr>
          <p:cNvPr id="11" name="Group 11"/>
          <p:cNvGrpSpPr/>
          <p:nvPr/>
        </p:nvGrpSpPr>
        <p:grpSpPr>
          <a:xfrm>
            <a:off x="7809383" y="971550"/>
            <a:ext cx="5589876" cy="2062343"/>
            <a:chOff x="0" y="0"/>
            <a:chExt cx="2039202" cy="7523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39202" cy="752348"/>
            </a:xfrm>
            <a:custGeom>
              <a:avLst/>
              <a:gdLst/>
              <a:ahLst/>
              <a:cxnLst/>
              <a:rect l="l" t="t" r="r" b="b"/>
              <a:pathLst>
                <a:path w="2039202" h="752348">
                  <a:moveTo>
                    <a:pt x="0" y="0"/>
                  </a:moveTo>
                  <a:lnTo>
                    <a:pt x="0" y="752348"/>
                  </a:lnTo>
                  <a:lnTo>
                    <a:pt x="2039202" y="752348"/>
                  </a:lnTo>
                  <a:lnTo>
                    <a:pt x="2039202" y="0"/>
                  </a:lnTo>
                  <a:lnTo>
                    <a:pt x="0" y="0"/>
                  </a:lnTo>
                  <a:close/>
                  <a:moveTo>
                    <a:pt x="1978242" y="691388"/>
                  </a:moveTo>
                  <a:lnTo>
                    <a:pt x="59690" y="691388"/>
                  </a:lnTo>
                  <a:lnTo>
                    <a:pt x="59690" y="59690"/>
                  </a:lnTo>
                  <a:lnTo>
                    <a:pt x="1978242" y="59690"/>
                  </a:lnTo>
                  <a:lnTo>
                    <a:pt x="1978242" y="691388"/>
                  </a:lnTo>
                  <a:close/>
                </a:path>
              </a:pathLst>
            </a:custGeom>
            <a:solidFill>
              <a:srgbClr val="958DC2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2318703" y="1728084"/>
            <a:ext cx="5269503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</a:pPr>
            <a:r>
              <a:rPr lang="en-US" sz="3999" i="1" spc="39" dirty="0">
                <a:solidFill>
                  <a:srgbClr val="1836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Top 5 Skills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50910" y="3586247"/>
            <a:ext cx="5637296" cy="451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99"/>
              </a:lnSpc>
            </a:pP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are learned.</a:t>
            </a:r>
          </a:p>
          <a:p>
            <a:pPr>
              <a:lnSpc>
                <a:spcPts val="4399"/>
              </a:lnSpc>
            </a:pPr>
            <a:endParaRPr lang="en-US" sz="3999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399"/>
              </a:lnSpc>
            </a:pP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are naturally </a:t>
            </a:r>
          </a:p>
          <a:p>
            <a:pPr>
              <a:lnSpc>
                <a:spcPts val="4399"/>
              </a:lnSpc>
            </a:pP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easier/harder for you </a:t>
            </a:r>
          </a:p>
          <a:p>
            <a:pPr>
              <a:lnSpc>
                <a:spcPts val="4399"/>
              </a:lnSpc>
            </a:pP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and…</a:t>
            </a:r>
          </a:p>
          <a:p>
            <a:pPr>
              <a:lnSpc>
                <a:spcPts val="4399"/>
              </a:lnSpc>
            </a:pPr>
            <a:endParaRPr lang="en-US" sz="3999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399"/>
              </a:lnSpc>
            </a:pP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 science proves</a:t>
            </a:r>
          </a:p>
          <a:p>
            <a:pPr marL="0" lvl="0" indent="0">
              <a:lnSpc>
                <a:spcPts val="43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learn any skill!</a:t>
            </a:r>
          </a:p>
        </p:txBody>
      </p:sp>
      <p:sp>
        <p:nvSpPr>
          <p:cNvPr id="15" name="TextBox 15"/>
          <p:cNvSpPr txBox="1"/>
          <p:nvPr/>
        </p:nvSpPr>
        <p:spPr>
          <a:xfrm rot="-5400000">
            <a:off x="14131042" y="2666507"/>
            <a:ext cx="2232446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BC1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en-US" sz="2499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</a:p>
        </p:txBody>
      </p:sp>
      <p:sp>
        <p:nvSpPr>
          <p:cNvPr id="16" name="TextBox 16"/>
          <p:cNvSpPr txBox="1"/>
          <p:nvPr/>
        </p:nvSpPr>
        <p:spPr>
          <a:xfrm rot="-5400000">
            <a:off x="13797209" y="7601868"/>
            <a:ext cx="2900113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BC18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2499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668273" y="-4752582"/>
            <a:ext cx="4711177" cy="6226137"/>
            <a:chOff x="0" y="0"/>
            <a:chExt cx="4064946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gdLst/>
              <a:ahLst/>
              <a:cxn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79C142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1828800" y="-4457699"/>
            <a:ext cx="18389932" cy="6226137"/>
            <a:chOff x="0" y="0"/>
            <a:chExt cx="1586739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67391" cy="5372100"/>
            </a:xfrm>
            <a:custGeom>
              <a:avLst/>
              <a:gdLst/>
              <a:ahLst/>
              <a:cxnLst/>
              <a:rect l="l" t="t" r="r" b="b"/>
              <a:pathLst>
                <a:path w="15867391" h="5372100">
                  <a:moveTo>
                    <a:pt x="1431672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4316721" y="5372100"/>
                  </a:lnTo>
                  <a:lnTo>
                    <a:pt x="15867391" y="2686050"/>
                  </a:lnTo>
                  <a:lnTo>
                    <a:pt x="14316721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33478" y="5931031"/>
            <a:ext cx="3245972" cy="432450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2958" y="495300"/>
            <a:ext cx="14788042" cy="1051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</a:pPr>
            <a:r>
              <a:rPr lang="en-US" sz="10000" b="1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PARETO PRINCIPLE</a:t>
            </a:r>
          </a:p>
        </p:txBody>
      </p:sp>
      <p:pic>
        <p:nvPicPr>
          <p:cNvPr id="7" name="80_20 Indigo Skills.mp4">
            <a:hlinkClick r:id="" action="ppaction://media"/>
            <a:extLst>
              <a:ext uri="{FF2B5EF4-FFF2-40B4-BE49-F238E27FC236}">
                <a16:creationId xmlns:a16="http://schemas.microsoft.com/office/drawing/2014/main" id="{AA0FA880-D37F-A668-326E-14CAC42047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380" y="2043509"/>
            <a:ext cx="14223239" cy="800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668273" y="-4752582"/>
            <a:ext cx="4711177" cy="6226137"/>
            <a:chOff x="0" y="0"/>
            <a:chExt cx="4064946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946" cy="5372100"/>
            </a:xfrm>
            <a:custGeom>
              <a:avLst/>
              <a:gdLst/>
              <a:ahLst/>
              <a:cxnLst/>
              <a:rect l="l" t="t" r="r" b="b"/>
              <a:pathLst>
                <a:path w="4064946" h="5372100">
                  <a:moveTo>
                    <a:pt x="251427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2514276" y="5372100"/>
                  </a:lnTo>
                  <a:lnTo>
                    <a:pt x="4064946" y="2686050"/>
                  </a:lnTo>
                  <a:lnTo>
                    <a:pt x="2514276" y="0"/>
                  </a:lnTo>
                  <a:close/>
                </a:path>
              </a:pathLst>
            </a:custGeom>
            <a:solidFill>
              <a:srgbClr val="79C142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-1828800" y="-4457699"/>
            <a:ext cx="18389932" cy="6226137"/>
            <a:chOff x="0" y="0"/>
            <a:chExt cx="15867392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867391" cy="5372100"/>
            </a:xfrm>
            <a:custGeom>
              <a:avLst/>
              <a:gdLst/>
              <a:ahLst/>
              <a:cxnLst/>
              <a:rect l="l" t="t" r="r" b="b"/>
              <a:pathLst>
                <a:path w="15867391" h="5372100">
                  <a:moveTo>
                    <a:pt x="14316721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4316721" y="5372100"/>
                  </a:lnTo>
                  <a:lnTo>
                    <a:pt x="15867391" y="2686050"/>
                  </a:lnTo>
                  <a:lnTo>
                    <a:pt x="14316721" y="0"/>
                  </a:lnTo>
                  <a:close/>
                </a:path>
              </a:pathLst>
            </a:custGeom>
            <a:solidFill>
              <a:srgbClr val="4F419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33478" y="5931031"/>
            <a:ext cx="3245972" cy="432450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2958" y="495300"/>
            <a:ext cx="14788042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</a:pPr>
            <a:r>
              <a:rPr lang="en-US" sz="7000" b="1" spc="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 SCIENCE OF LEARNING</a:t>
            </a:r>
          </a:p>
        </p:txBody>
      </p:sp>
      <p:pic>
        <p:nvPicPr>
          <p:cNvPr id="6" name="Skills on the Brain.mp4">
            <a:hlinkClick r:id="" action="ppaction://media"/>
            <a:extLst>
              <a:ext uri="{FF2B5EF4-FFF2-40B4-BE49-F238E27FC236}">
                <a16:creationId xmlns:a16="http://schemas.microsoft.com/office/drawing/2014/main" id="{875FB2F8-062F-D63C-CC6F-E491DE5793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241" y="5050601"/>
            <a:ext cx="8682731" cy="4884036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23FC58B0-064D-6E64-8690-6AFB64F82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19" y="1915780"/>
            <a:ext cx="2930302" cy="29874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8D1B7E-0193-A9B6-E290-CCF2011E6188}"/>
              </a:ext>
            </a:extLst>
          </p:cNvPr>
          <p:cNvSpPr txBox="1"/>
          <p:nvPr/>
        </p:nvSpPr>
        <p:spPr>
          <a:xfrm>
            <a:off x="4083593" y="2301259"/>
            <a:ext cx="1093447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58396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dobe Garamond Pro" charset="0"/>
                <a:cs typeface="Arial" panose="020B0604020202020204" pitchFamily="34" charset="0"/>
              </a:rPr>
              <a:t>Our brains are made up of Neurons aka n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dobe Garamond Pro" charset="0"/>
                <a:cs typeface="Arial" panose="020B0604020202020204" pitchFamily="34" charset="0"/>
                <a:sym typeface="Helvetica Light"/>
              </a:rPr>
              <a:t>erve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dobe Garamond Pro" charset="0"/>
                <a:cs typeface="Arial" panose="020B0604020202020204" pitchFamily="34" charset="0"/>
                <a:sym typeface="Helvetica Light"/>
              </a:rPr>
              <a:t> cells and these are the key to learning and retaining knowledge.</a:t>
            </a:r>
          </a:p>
          <a:p>
            <a:pPr marL="742950" lvl="3" indent="-74295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dobe Garamond Pro" charset="0"/>
                <a:cs typeface="Arial" panose="020B0604020202020204" pitchFamily="34" charset="0"/>
              </a:rPr>
              <a:t>Dendrites extend off the cell body.  The more we learn about this subject, the more dendrites we develop.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F6C543-CCB1-50A5-554F-FD55157FB77D}"/>
              </a:ext>
            </a:extLst>
          </p:cNvPr>
          <p:cNvSpPr txBox="1"/>
          <p:nvPr/>
        </p:nvSpPr>
        <p:spPr>
          <a:xfrm>
            <a:off x="9550830" y="4621613"/>
            <a:ext cx="658264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3" indent="-742950" algn="l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dobe Garamond Pro" charset="0"/>
                <a:cs typeface="Arial" panose="020B0604020202020204" pitchFamily="34" charset="0"/>
              </a:rPr>
              <a:t>New dendrites connect to Axions of other neurons allowing you to learn something new.  </a:t>
            </a:r>
          </a:p>
          <a:p>
            <a:pPr marL="742950" lvl="3" indent="-742950" algn="l"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dobe Garamond Pro" charset="0"/>
                <a:cs typeface="Arial" panose="020B0604020202020204" pitchFamily="34" charset="0"/>
                <a:sym typeface="Helvetica Light"/>
              </a:rPr>
              <a:t>In order to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ea typeface="Adobe Garamond Pro" charset="0"/>
                <a:cs typeface="Arial" panose="020B0604020202020204" pitchFamily="34" charset="0"/>
              </a:rPr>
              <a:t>learn something new, we must first start with something we already know and reach out those dendrites to connect to a new idea, concept, skill, etc.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dobe Garamond Pro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0554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785" y="8773257"/>
            <a:ext cx="18283215" cy="1513743"/>
          </a:xfrm>
          <a:prstGeom prst="rect">
            <a:avLst/>
          </a:prstGeom>
          <a:solidFill>
            <a:srgbClr val="4F419A"/>
          </a:solidFill>
        </p:spPr>
      </p:sp>
      <p:sp>
        <p:nvSpPr>
          <p:cNvPr id="3" name="TextBox 3"/>
          <p:cNvSpPr txBox="1"/>
          <p:nvPr/>
        </p:nvSpPr>
        <p:spPr>
          <a:xfrm>
            <a:off x="738810" y="668458"/>
            <a:ext cx="9549441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4F4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 between Skills and DISC</a:t>
            </a:r>
          </a:p>
        </p:txBody>
      </p:sp>
      <p:grpSp>
        <p:nvGrpSpPr>
          <p:cNvPr id="4" name="Group 4"/>
          <p:cNvGrpSpPr/>
          <p:nvPr/>
        </p:nvGrpSpPr>
        <p:grpSpPr>
          <a:xfrm rot="-10800000">
            <a:off x="2777613" y="8773257"/>
            <a:ext cx="17410548" cy="6226137"/>
            <a:chOff x="0" y="0"/>
            <a:chExt cx="15022349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022350" cy="5372100"/>
            </a:xfrm>
            <a:custGeom>
              <a:avLst/>
              <a:gdLst/>
              <a:ahLst/>
              <a:cxnLst/>
              <a:rect l="l" t="t" r="r" b="b"/>
              <a:pathLst>
                <a:path w="15022350" h="5372100">
                  <a:moveTo>
                    <a:pt x="134716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13471680" y="5372100"/>
                  </a:lnTo>
                  <a:lnTo>
                    <a:pt x="15022350" y="2686050"/>
                  </a:lnTo>
                  <a:lnTo>
                    <a:pt x="13471680" y="0"/>
                  </a:lnTo>
                  <a:close/>
                </a:path>
              </a:pathLst>
            </a:custGeom>
            <a:solidFill>
              <a:srgbClr val="958DC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84865" y="593200"/>
            <a:ext cx="4443990" cy="591449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738810" y="2904955"/>
            <a:ext cx="11376990" cy="3690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9"/>
              </a:lnSpc>
            </a:pPr>
            <a:r>
              <a:rPr lang="en-US" sz="3000" spc="2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these graphs.</a:t>
            </a:r>
          </a:p>
          <a:p>
            <a:pPr>
              <a:lnSpc>
                <a:spcPts val="2859"/>
              </a:lnSpc>
            </a:pPr>
            <a:endParaRPr lang="en-US" sz="3000" spc="2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59"/>
              </a:lnSpc>
            </a:pPr>
            <a:r>
              <a:rPr lang="en-US" sz="3000" spc="2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What connections do you see between DISC and the top 5 skills?</a:t>
            </a:r>
          </a:p>
          <a:p>
            <a:pPr>
              <a:lnSpc>
                <a:spcPts val="2859"/>
              </a:lnSpc>
            </a:pPr>
            <a:endParaRPr lang="en-US" sz="3000" spc="2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59"/>
              </a:lnSpc>
            </a:pPr>
            <a:r>
              <a:rPr lang="en-US" sz="3000" spc="2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What connections do you see between DISC and the bottom 5 skills?</a:t>
            </a:r>
          </a:p>
          <a:p>
            <a:pPr>
              <a:lnSpc>
                <a:spcPts val="2859"/>
              </a:lnSpc>
            </a:pPr>
            <a:endParaRPr lang="en-US" sz="3000" spc="2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59"/>
              </a:lnSpc>
            </a:pPr>
            <a:r>
              <a:rPr lang="en-US" sz="3000" spc="2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How can we use the top skills to develop any of the bottom skills?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C50E16-B49A-81C4-DE04-2521E1625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1" y="6507696"/>
            <a:ext cx="8115296" cy="3195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FE5D5E-E46F-4A85-E0F8-79170BF4BF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225" y="6925982"/>
            <a:ext cx="7501630" cy="28014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C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91833" y="4533900"/>
            <a:ext cx="7763956" cy="6909062"/>
            <a:chOff x="0" y="0"/>
            <a:chExt cx="603681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36818" cy="5372100"/>
            </a:xfrm>
            <a:custGeom>
              <a:avLst/>
              <a:gdLst/>
              <a:ahLst/>
              <a:cxnLst/>
              <a:rect l="l" t="t" r="r" b="b"/>
              <a:pathLst>
                <a:path w="6036818" h="5372100">
                  <a:moveTo>
                    <a:pt x="4486147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486147" y="5372100"/>
                  </a:lnTo>
                  <a:lnTo>
                    <a:pt x="6036818" y="2686050"/>
                  </a:lnTo>
                  <a:lnTo>
                    <a:pt x="4486147" y="0"/>
                  </a:lnTo>
                  <a:close/>
                </a:path>
              </a:pathLst>
            </a:custGeom>
            <a:solidFill>
              <a:srgbClr val="C9E6B3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8600" y="4906197"/>
            <a:ext cx="3735816" cy="538080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74547" y="255513"/>
            <a:ext cx="15338910" cy="1348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4F41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www.IndigoSkills.com</a:t>
            </a:r>
            <a:endParaRPr lang="en-US" sz="6000" b="1" dirty="0">
              <a:solidFill>
                <a:srgbClr val="4F41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4" descr="Screen Shot 2019-10-16 at 5.12.48 PM.png">
            <a:extLst>
              <a:ext uri="{FF2B5EF4-FFF2-40B4-BE49-F238E27FC236}">
                <a16:creationId xmlns:a16="http://schemas.microsoft.com/office/drawing/2014/main" id="{17AF8E7B-A594-68C1-4661-FA6E3A64274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1" t="33201" r="-809"/>
          <a:stretch/>
        </p:blipFill>
        <p:spPr>
          <a:xfrm>
            <a:off x="2736149" y="4152901"/>
            <a:ext cx="12815706" cy="5380806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AC7C6FC0-2D6D-B6AA-BCAA-82D80E11C347}"/>
              </a:ext>
            </a:extLst>
          </p:cNvPr>
          <p:cNvSpPr txBox="1"/>
          <p:nvPr/>
        </p:nvSpPr>
        <p:spPr>
          <a:xfrm>
            <a:off x="810771" y="2019301"/>
            <a:ext cx="1663903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4F40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explanation of Indigo skills, visit this webpage. Download the Skills Guide and watch short videos to enhance your understanding.</a:t>
            </a:r>
          </a:p>
        </p:txBody>
      </p:sp>
    </p:spTree>
    <p:extLst>
      <p:ext uri="{BB962C8B-B14F-4D97-AF65-F5344CB8AC3E}">
        <p14:creationId xmlns:p14="http://schemas.microsoft.com/office/powerpoint/2010/main" val="330607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791701"/>
            <a:ext cx="19280880" cy="769442"/>
            <a:chOff x="0" y="0"/>
            <a:chExt cx="25707840" cy="1750636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13125860" y="-10831345"/>
              <a:ext cx="1750636" cy="23413325"/>
              <a:chOff x="0" y="0"/>
              <a:chExt cx="3130550" cy="418685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0" y="1123950"/>
                    </a:moveTo>
                    <a:lnTo>
                      <a:pt x="0" y="41868551"/>
                    </a:lnTo>
                    <a:lnTo>
                      <a:pt x="3130550" y="41868551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4F419A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0"/>
              <a:ext cx="3066088" cy="1750636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F17690F-D154-BB2A-357A-16034562C35B}"/>
              </a:ext>
            </a:extLst>
          </p:cNvPr>
          <p:cNvSpPr txBox="1"/>
          <p:nvPr/>
        </p:nvSpPr>
        <p:spPr>
          <a:xfrm>
            <a:off x="595250" y="2464070"/>
            <a:ext cx="53483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3962">
              <a:defRPr/>
            </a:pPr>
            <a:r>
              <a:rPr lang="en-US" sz="2200" b="1" kern="0" dirty="0">
                <a:solidFill>
                  <a:prstClr val="black"/>
                </a:solidFill>
                <a:latin typeface="Montserrat" pitchFamily="2" charset="77"/>
                <a:sym typeface="Helvetica Light"/>
              </a:rPr>
              <a:t>Sueann Casey – Founding Member</a:t>
            </a:r>
          </a:p>
          <a:p>
            <a:pPr defTabSz="583962">
              <a:defRPr/>
            </a:pPr>
            <a:r>
              <a:rPr lang="en-US" sz="2200" b="1" kern="0" dirty="0">
                <a:solidFill>
                  <a:prstClr val="black"/>
                </a:solidFill>
                <a:latin typeface="Montserrat" pitchFamily="2" charset="77"/>
                <a:sym typeface="Helvetica Light"/>
              </a:rPr>
              <a:t>Chief Customer Experience Officer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A28616-E348-11E2-6F38-889851F42864}"/>
              </a:ext>
            </a:extLst>
          </p:cNvPr>
          <p:cNvSpPr txBox="1"/>
          <p:nvPr/>
        </p:nvSpPr>
        <p:spPr>
          <a:xfrm>
            <a:off x="13639800" y="2760279"/>
            <a:ext cx="53483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83962">
              <a:defRPr/>
            </a:pPr>
            <a:r>
              <a:rPr lang="en-US" sz="2200" b="1" kern="0" dirty="0">
                <a:solidFill>
                  <a:prstClr val="black"/>
                </a:solidFill>
                <a:latin typeface="Montserrat Bold" panose="00000800000000000000" charset="0"/>
                <a:sym typeface="Helvetica Light"/>
              </a:rPr>
              <a:t>Sheri Smith – Founder</a:t>
            </a:r>
          </a:p>
          <a:p>
            <a:pPr defTabSz="583962">
              <a:defRPr/>
            </a:pPr>
            <a:r>
              <a:rPr lang="en-US" sz="2200" b="1" kern="0" dirty="0">
                <a:solidFill>
                  <a:prstClr val="black"/>
                </a:solidFill>
                <a:latin typeface="Montserrat Bold" panose="00000800000000000000" charset="0"/>
                <a:sym typeface="Helvetica Light"/>
              </a:rPr>
              <a:t>Chief Executive Officer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D55D12-7040-55E5-2695-5B17FE5FF32A}"/>
              </a:ext>
            </a:extLst>
          </p:cNvPr>
          <p:cNvGrpSpPr/>
          <p:nvPr/>
        </p:nvGrpSpPr>
        <p:grpSpPr>
          <a:xfrm>
            <a:off x="1828800" y="495300"/>
            <a:ext cx="15381245" cy="9296400"/>
            <a:chOff x="1828972" y="1154008"/>
            <a:chExt cx="14256266" cy="863769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9D576D-B265-338E-7F6D-DE1A6C5B4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4210" y="1154008"/>
              <a:ext cx="2692837" cy="175671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51AC1D6-DE1C-5D7F-5648-64D812C7A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972" y="3711724"/>
              <a:ext cx="3948945" cy="26369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D665F8E-C481-6302-985A-09E11B466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984" y="1232162"/>
              <a:ext cx="2572616" cy="556259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FA03DFC-79B0-8CB9-9E16-0696143CD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17575" y="7021830"/>
              <a:ext cx="5574193" cy="275634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FABFB8-3982-03EB-1E00-A78E29457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34600" y="1294965"/>
              <a:ext cx="2490298" cy="55626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74C8B0-D803-477C-902D-9A3447089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19183" y="1315826"/>
              <a:ext cx="2533713" cy="163397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A5E38E-5E99-1F6F-47B5-8C6678D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50790" y="4013202"/>
              <a:ext cx="3434448" cy="236674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B4AD3E9-110B-754C-B985-825F35B29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30740" y="7134648"/>
              <a:ext cx="5525144" cy="2657052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6B6FDA-208A-B11A-F72C-82FFAF98D09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9" y="1866900"/>
              <a:ext cx="1" cy="7481615"/>
            </a:xfrm>
            <a:prstGeom prst="line">
              <a:avLst/>
            </a:prstGeom>
            <a:ln>
              <a:solidFill>
                <a:srgbClr val="4F409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41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3640">
            <a:off x="2575572" y="3328498"/>
            <a:ext cx="4754858" cy="63503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35000" y="7277100"/>
            <a:ext cx="3882811" cy="22152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9626" y="1357207"/>
            <a:ext cx="2698492" cy="30351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66941">
            <a:off x="5283121" y="1279979"/>
            <a:ext cx="2003362" cy="192573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53400" y="3041650"/>
            <a:ext cx="851164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FFFF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Q&amp;A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262</Words>
  <Application>Microsoft Office PowerPoint</Application>
  <PresentationFormat>Custom</PresentationFormat>
  <Paragraphs>41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 Black</vt:lpstr>
      <vt:lpstr>Montserrat Bold</vt:lpstr>
      <vt:lpstr>Calibri</vt:lpstr>
      <vt:lpstr>Montserrat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Indigo Certification 1</dc:title>
  <cp:lastModifiedBy>Sueann Casey</cp:lastModifiedBy>
  <cp:revision>7</cp:revision>
  <dcterms:created xsi:type="dcterms:W3CDTF">2006-08-16T00:00:00Z</dcterms:created>
  <dcterms:modified xsi:type="dcterms:W3CDTF">2023-04-13T20:21:54Z</dcterms:modified>
  <dc:identifier>DAFSV0LR5Bc</dc:identifier>
</cp:coreProperties>
</file>